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58" r:id="rId6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9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5.3989112775050328E-2"/>
          <c:y val="6.5544619422572246E-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chemeClr val="accent3"/>
            </a:solidFill>
            <a:ln w="1587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c:spPr>
          <c:dPt>
            <c:idx val="0"/>
            <c:bubble3D val="0"/>
            <c:spPr>
              <a:gradFill rotWithShape="1">
                <a:gsLst>
                  <a:gs pos="28000">
                    <a:schemeClr val="accent5">
                      <a:tint val="18000"/>
                      <a:satMod val="120000"/>
                      <a:lumMod val="88000"/>
                    </a:schemeClr>
                  </a:gs>
                  <a:gs pos="100000">
                    <a:schemeClr val="accent5">
                      <a:tint val="40000"/>
                      <a:satMod val="100000"/>
                      <a:lumMod val="78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</a:ln>
              <a:effectLst>
                <a:outerShdw blurRad="63500" dist="50800" dir="5400000" sx="98000" sy="98000" rotWithShape="0">
                  <a:srgbClr val="000000">
                    <a:alpha val="20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4.5117725937428139E-2"/>
                  <c:y val="3.88454044663039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0483434657131E-2"/>
                  <c:y val="-0.207175490486954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0.55200000000000005</c:v>
                </c:pt>
                <c:pt idx="1">
                  <c:v>0.44800000000000001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по </a:t>
            </a:r>
            <a:r>
              <a:rPr lang="ru-RU" dirty="0" smtClean="0"/>
              <a:t>возрасту:</a:t>
            </a:r>
            <a:endParaRPr lang="ru-RU" dirty="0"/>
          </a:p>
        </c:rich>
      </c:tx>
      <c:layout>
        <c:manualLayout>
          <c:xMode val="edge"/>
          <c:yMode val="edge"/>
          <c:x val="4.9953674920585577E-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explosion val="9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explosion val="7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bubble3D val="0"/>
            <c:explosion val="9"/>
          </c:dPt>
          <c:dPt>
            <c:idx val="3"/>
            <c:bubble3D val="0"/>
            <c:explosion val="7"/>
            <c:spPr>
              <a:solidFill>
                <a:schemeClr val="bg2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4"/>
            <c:bubble3D val="0"/>
            <c:explosion val="11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5"/>
            <c:bubble3D val="0"/>
            <c:explosion val="11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6.1685820032834342E-2"/>
                  <c:y val="-4.24348055621337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43213588366152E-2"/>
                  <c:y val="-2.12174027810668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7107275041042927E-3"/>
                  <c:y val="-5.30435069526672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553941092470442E-2"/>
                  <c:y val="-7.9565260429000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21151436259606E-2"/>
                  <c:y val="-5.83478576479339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64365024625755E-2"/>
                  <c:y val="-1.59130520858001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от 14 до 15 лет</c:v>
                </c:pt>
                <c:pt idx="1">
                  <c:v>от 16 до 17 лет</c:v>
                </c:pt>
                <c:pt idx="2">
                  <c:v>от 18 до 29 лет</c:v>
                </c:pt>
                <c:pt idx="3">
                  <c:v>от 30 до 39 лет</c:v>
                </c:pt>
                <c:pt idx="4">
                  <c:v>от 40 до 49 лет</c:v>
                </c:pt>
                <c:pt idx="5">
                  <c:v>старше 50 лет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0.16300000000000001</c:v>
                </c:pt>
                <c:pt idx="1">
                  <c:v>0.111</c:v>
                </c:pt>
                <c:pt idx="2">
                  <c:v>0.193</c:v>
                </c:pt>
                <c:pt idx="3">
                  <c:v>0.188</c:v>
                </c:pt>
                <c:pt idx="4">
                  <c:v>0.13800000000000001</c:v>
                </c:pt>
                <c:pt idx="5">
                  <c:v>0.20699999999999999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5.3989112775050328E-2"/>
          <c:y val="6.5544619422572246E-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0.57299999999999995</c:v>
                </c:pt>
                <c:pt idx="1">
                  <c:v>0.42699999999999999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6795019646367E-2"/>
          <c:y val="3.1405051951942146E-2"/>
          <c:w val="0.7954224875656134"/>
          <c:h val="0.62758670089288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 w="15875" cap="flat" cmpd="sng" algn="ctr">
              <a:solidFill>
                <a:schemeClr val="accent3">
                  <a:shade val="50000"/>
                  <a:shade val="75000"/>
                  <a:satMod val="125000"/>
                  <a:lumMod val="75000"/>
                </a:schemeClr>
              </a:solidFill>
              <a:prstDash val="solid"/>
            </a:ln>
            <a:effectLst/>
          </c:spPr>
          <c:invertIfNegative val="0"/>
          <c:dLbls>
            <c:txPr>
              <a:bodyPr rot="-5400000" vert="horz" anchor="t" anchorCtr="0"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427</c:v>
                </c:pt>
                <c:pt idx="1">
                  <c:v>450</c:v>
                </c:pt>
                <c:pt idx="2">
                  <c:v>445</c:v>
                </c:pt>
                <c:pt idx="3">
                  <c:v>428</c:v>
                </c:pt>
                <c:pt idx="4">
                  <c:v>468</c:v>
                </c:pt>
                <c:pt idx="5">
                  <c:v>431</c:v>
                </c:pt>
                <c:pt idx="6">
                  <c:v>416</c:v>
                </c:pt>
                <c:pt idx="7">
                  <c:v>401</c:v>
                </c:pt>
                <c:pt idx="8">
                  <c:v>362</c:v>
                </c:pt>
                <c:pt idx="9">
                  <c:v>327</c:v>
                </c:pt>
                <c:pt idx="10">
                  <c:v>356</c:v>
                </c:pt>
                <c:pt idx="11">
                  <c:v>375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 w="15875" cap="flat" cmpd="sng" algn="ctr">
              <a:solidFill>
                <a:schemeClr val="accent4">
                  <a:shade val="50000"/>
                  <a:shade val="75000"/>
                  <a:satMod val="125000"/>
                  <a:lumMod val="75000"/>
                </a:schemeClr>
              </a:solidFill>
              <a:prstDash val="solid"/>
            </a:ln>
            <a:effectLst/>
          </c:spPr>
          <c:invertIfNegative val="0"/>
          <c:dLbls>
            <c:txPr>
              <a:bodyPr rot="-5400000" vert="horz"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372</c:v>
                </c:pt>
                <c:pt idx="1">
                  <c:v>391</c:v>
                </c:pt>
                <c:pt idx="2">
                  <c:v>344</c:v>
                </c:pt>
                <c:pt idx="3">
                  <c:v>334</c:v>
                </c:pt>
                <c:pt idx="4">
                  <c:v>383</c:v>
                </c:pt>
                <c:pt idx="5">
                  <c:v>375</c:v>
                </c:pt>
                <c:pt idx="6">
                  <c:v>382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6253696"/>
        <c:axId val="106255488"/>
      </c:barChart>
      <c:catAx>
        <c:axId val="106253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6255488"/>
        <c:crosses val="autoZero"/>
        <c:auto val="1"/>
        <c:lblAlgn val="ctr"/>
        <c:lblOffset val="100"/>
        <c:noMultiLvlLbl val="0"/>
      </c:catAx>
      <c:valAx>
        <c:axId val="106255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6253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по </a:t>
            </a:r>
            <a:r>
              <a:rPr lang="ru-RU" sz="1400" dirty="0" smtClean="0"/>
              <a:t>возрасту:</a:t>
            </a:r>
            <a:endParaRPr lang="ru-RU" sz="1400" dirty="0"/>
          </a:p>
        </c:rich>
      </c:tx>
      <c:layout>
        <c:manualLayout>
          <c:xMode val="edge"/>
          <c:yMode val="edge"/>
          <c:x val="4.9953674920585577E-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explosion val="2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explosion val="18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bubble3D val="0"/>
            <c:explosion val="15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chemeClr val="bg2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4"/>
            <c:bubble3D val="0"/>
            <c:explosion val="22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7.7107275041042572E-3"/>
                  <c:y val="-1.88967098893773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32182512312877E-2"/>
                  <c:y val="1.88967098893773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3879309507387727"/>
                  <c:y val="-4.40923230752138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566091256156439E-2"/>
                  <c:y val="-0.1385758725221007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0.1385758725221007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от 19 до 20 лет</c:v>
                </c:pt>
                <c:pt idx="1">
                  <c:v>от 21 до 29 лет</c:v>
                </c:pt>
                <c:pt idx="2">
                  <c:v>от 30 до 39 лет</c:v>
                </c:pt>
                <c:pt idx="3">
                  <c:v>от 40 до 49 лет</c:v>
                </c:pt>
                <c:pt idx="4">
                  <c:v>старше 50 лет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0.01</c:v>
                </c:pt>
                <c:pt idx="1">
                  <c:v>0.13900000000000001</c:v>
                </c:pt>
                <c:pt idx="2">
                  <c:v>0.249</c:v>
                </c:pt>
                <c:pt idx="3">
                  <c:v>0.222</c:v>
                </c:pt>
                <c:pt idx="4">
                  <c:v>0.38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по </a:t>
            </a:r>
            <a:r>
              <a:rPr lang="ru-RU" sz="1400" dirty="0" smtClean="0"/>
              <a:t>образованию:</a:t>
            </a:r>
            <a:endParaRPr lang="ru-RU" sz="1400" dirty="0"/>
          </a:p>
        </c:rich>
      </c:tx>
      <c:layout>
        <c:manualLayout>
          <c:xMode val="edge"/>
          <c:yMode val="edge"/>
          <c:x val="4.9953674920585577E-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chemeClr val="bg2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1.146253312691391E-2"/>
                  <c:y val="1.16909753082990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788803558863827E-2"/>
                  <c:y val="-1.06890480182336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092323075213866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720521793874754E-2"/>
                  <c:y val="-2.6722620045584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1441043587749508E-2"/>
                  <c:y val="-1.0689048018233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не имеют основного общего образования</c:v>
                </c:pt>
                <c:pt idx="1">
                  <c:v>имеют основное общее (9 классов)</c:v>
                </c:pt>
                <c:pt idx="2">
                  <c:v>имеют среднее общее (11 классов)</c:v>
                </c:pt>
                <c:pt idx="3">
                  <c:v>СПО</c:v>
                </c:pt>
                <c:pt idx="4">
                  <c:v>ВПО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1.0999999999999999E-2</c:v>
                </c:pt>
                <c:pt idx="1">
                  <c:v>0.20899999999999999</c:v>
                </c:pt>
                <c:pt idx="2">
                  <c:v>0.21</c:v>
                </c:pt>
                <c:pt idx="3">
                  <c:v>0.40300000000000002</c:v>
                </c:pt>
                <c:pt idx="4">
                  <c:v>0.16700000000000001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по </a:t>
            </a:r>
            <a:r>
              <a:rPr lang="ru-RU" sz="1400" dirty="0" smtClean="0"/>
              <a:t>причине увольнения:</a:t>
            </a:r>
            <a:endParaRPr lang="ru-RU" sz="1400" dirty="0"/>
          </a:p>
        </c:rich>
      </c:tx>
      <c:layout>
        <c:manualLayout>
          <c:xMode val="edge"/>
          <c:yMode val="edge"/>
          <c:x val="4.9953674920585577E-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explosion val="11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explosion val="12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bubble3D val="0"/>
            <c:explosion val="1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bubble3D val="0"/>
            <c:explosion val="13"/>
            <c:spPr>
              <a:solidFill>
                <a:schemeClr val="bg2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4"/>
            <c:bubble3D val="0"/>
            <c:explosion val="8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3.6743602562678223E-3"/>
                  <c:y val="-2.13780960364673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307378244386122E-2"/>
                  <c:y val="2.07226203261366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388743073782443E-2"/>
                  <c:y val="-5.87897641002851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720521793874754E-2"/>
                  <c:y val="-2.6722620045584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1441043587749508E-2"/>
                  <c:y val="-1.0689048018233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другие причины</c:v>
                </c:pt>
                <c:pt idx="1">
                  <c:v>истечение срока трудового договора</c:v>
                </c:pt>
                <c:pt idx="2">
                  <c:v>по соглашению сторон</c:v>
                </c:pt>
                <c:pt idx="3">
                  <c:v>по сокращению</c:v>
                </c:pt>
                <c:pt idx="4">
                  <c:v>по собственному желанию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3.1E-2</c:v>
                </c:pt>
                <c:pt idx="1">
                  <c:v>9.1999999999999998E-2</c:v>
                </c:pt>
                <c:pt idx="2">
                  <c:v>9.7000000000000003E-2</c:v>
                </c:pt>
                <c:pt idx="3">
                  <c:v>0.13900000000000001</c:v>
                </c:pt>
                <c:pt idx="4">
                  <c:v>0.64100000000000001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0.68878</cdr:x>
      <cdr:y>0.69627</cdr:y>
    </cdr:from>
    <cdr:to>
      <cdr:x>1</cdr:x>
      <cdr:y>0.80762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1085" y="1650746"/>
          <a:ext cx="1008110" cy="2639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Мужчины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0.04614</cdr:x>
      <cdr:y>0.1192</cdr:y>
    </cdr:from>
    <cdr:to>
      <cdr:x>0.37172</cdr:x>
      <cdr:y>0.27106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2851" y="282594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Женщины</a:t>
          </a:r>
          <a:endParaRPr lang="ru-RU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0.64828</cdr:x>
      <cdr:y>0.17429</cdr:y>
    </cdr:from>
    <cdr:to>
      <cdr:x>0.9106</cdr:x>
      <cdr:y>0.28405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35510" y="417298"/>
          <a:ext cx="864095" cy="262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14-15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0.72559</cdr:x>
      <cdr:y>0.50512</cdr:y>
    </cdr:from>
    <cdr:to>
      <cdr:x>0.99687</cdr:x>
      <cdr:y>0.62542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90166" y="1209386"/>
          <a:ext cx="89362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16-17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0.72733</cdr:x>
      <cdr:y>0.81955</cdr:y>
    </cdr:from>
    <cdr:to>
      <cdr:x>0.96778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95897" y="1962213"/>
          <a:ext cx="79208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18-29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0.01562</cdr:x>
      <cdr:y>0.59534</cdr:y>
    </cdr:from>
    <cdr:to>
      <cdr:x>0.34103</cdr:x>
      <cdr:y>0.74572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470" y="1425410"/>
          <a:ext cx="107192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40-49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0.00192</cdr:x>
      <cdr:y>0.23444</cdr:y>
    </cdr:from>
    <cdr:to>
      <cdr:x>0.35318</cdr:x>
      <cdr:y>0.37098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312" y="561314"/>
          <a:ext cx="1157089" cy="3269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/>
            <a:t>с</a:t>
          </a:r>
          <a:r>
            <a:rPr lang="ru-RU" sz="1100" dirty="0" smtClean="0"/>
            <a:t>тарше 50 лет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0.67814</cdr:x>
      <cdr:y>0.72145</cdr:y>
    </cdr:from>
    <cdr:to>
      <cdr:x>1</cdr:x>
      <cdr:y>0.88348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03087"/>
          <a:ext cx="9227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Мужчины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</cdr:x>
      <cdr:y>0.29166</cdr:y>
    </cdr:from>
    <cdr:to>
      <cdr:x>0.35163</cdr:x>
      <cdr:y>0.4861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648072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Женщины</a:t>
          </a:r>
          <a:endParaRPr lang="ru-RU" sz="12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0.41083</cdr:x>
      <cdr:y>0.00165</cdr:y>
    </cdr:from>
    <cdr:to>
      <cdr:x>0.71686</cdr:x>
      <cdr:y>0.13436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3308" y="3329"/>
          <a:ext cx="1008112" cy="267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19-20 лет</a:t>
          </a:r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0.13726</cdr:x>
      <cdr:y>0.6668</cdr:y>
    </cdr:from>
    <cdr:to>
      <cdr:x>0.31615</cdr:x>
      <cdr:y>0.77394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7637" y="1536467"/>
          <a:ext cx="583421" cy="2468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СПО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0.66218</cdr:x>
      <cdr:y>0.76055</cdr:y>
    </cdr:from>
    <cdr:to>
      <cdr:x>0.95385</cdr:x>
      <cdr:y>0.88176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59586" y="1752491"/>
          <a:ext cx="951219" cy="279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11 классов</a:t>
          </a:r>
        </a:p>
      </cdr:txBody>
    </cdr:sp>
  </cdr:relSizeAnchor>
  <cdr:relSizeAnchor xmlns:cdr="http://schemas.openxmlformats.org/drawingml/2006/chartDrawing">
    <cdr:from>
      <cdr:x>0.41452</cdr:x>
      <cdr:y>0.07574</cdr:y>
    </cdr:from>
    <cdr:to>
      <cdr:x>0.93293</cdr:x>
      <cdr:y>0.2034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51899" y="174522"/>
          <a:ext cx="1690693" cy="2941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Не имеют образования</a:t>
          </a:r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0.01746</cdr:x>
      <cdr:y>0.78788</cdr:y>
    </cdr:from>
    <cdr:to>
      <cdr:x>0.47224</cdr:x>
      <cdr:y>0.9697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854" y="1872208"/>
          <a:ext cx="155944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по собственному желанию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0.60081</cdr:x>
      <cdr:y>0.66667</cdr:y>
    </cdr:from>
    <cdr:to>
      <cdr:x>1</cdr:x>
      <cdr:y>0.78788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60177" y="1728192"/>
          <a:ext cx="1368823" cy="314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/>
            <a:t>п</a:t>
          </a:r>
          <a:r>
            <a:rPr lang="ru-RU" sz="1100" dirty="0" smtClean="0"/>
            <a:t>о сокращению</a:t>
          </a:r>
        </a:p>
      </cdr:txBody>
    </cdr:sp>
  </cdr:relSizeAnchor>
  <cdr:relSizeAnchor xmlns:cdr="http://schemas.openxmlformats.org/drawingml/2006/chartDrawing">
    <cdr:from>
      <cdr:x>0.147</cdr:x>
      <cdr:y>0.11459</cdr:y>
    </cdr:from>
    <cdr:to>
      <cdr:x>0.53878</cdr:x>
      <cdr:y>0.24226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4056" y="297040"/>
          <a:ext cx="1343422" cy="3309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другие причины</a:t>
          </a:r>
        </a:p>
      </cdr:txBody>
    </cdr:sp>
  </cdr:relSizeAnchor>
  <cdr:relSizeAnchor xmlns:cdr="http://schemas.openxmlformats.org/drawingml/2006/chartDrawing">
    <cdr:from>
      <cdr:x>0.60899</cdr:x>
      <cdr:y>0.36111</cdr:y>
    </cdr:from>
    <cdr:to>
      <cdr:x>1</cdr:x>
      <cdr:y>0.53909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88232" y="936104"/>
          <a:ext cx="1340768" cy="4613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/>
            <a:t>п</a:t>
          </a:r>
          <a:r>
            <a:rPr lang="ru-RU" sz="1100" dirty="0" smtClean="0"/>
            <a:t>о соглашению сторон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33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90" y="4176387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8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9" y="975359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8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32" y="6143349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6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1" y="2946406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1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7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6" y="1347314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71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6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4" y="8229606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6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40" y="32353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Ситуация на рынке труда </a:t>
            </a:r>
            <a:r>
              <a:rPr lang="ru-RU" dirty="0" err="1" smtClean="0"/>
              <a:t>Кетовского</a:t>
            </a:r>
            <a:r>
              <a:rPr lang="ru-RU" dirty="0" smtClean="0"/>
              <a:t> района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01.08.2017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32654" y="1015743"/>
            <a:ext cx="6336705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Уровень 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зарегистрированной безработицы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составил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1,70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% от экономически активного населения, на аналогичную дату прошлого года –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1,83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(на 0,13 меньше).</a:t>
            </a:r>
          </a:p>
          <a:p>
            <a:pPr lvl="0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С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начала 2017 года в ГКУ «Центр занятости населения Кургана Курганской области» за содействием в поиске подходящей работы обратилось – 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792 человека,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что на 9,2% меньше, чем в прошлом году (872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человека).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На учете в службе занятости состояло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424 граждан,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ищущих работу.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0708" y="2478773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числе обратившихся граждан:</a:t>
            </a:r>
            <a:endParaRPr lang="ru-RU" sz="1400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4218830722"/>
              </p:ext>
            </p:extLst>
          </p:nvPr>
        </p:nvGraphicFramePr>
        <p:xfrm>
          <a:off x="188643" y="2758368"/>
          <a:ext cx="3239195" cy="237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400190"/>
              </p:ext>
            </p:extLst>
          </p:nvPr>
        </p:nvGraphicFramePr>
        <p:xfrm>
          <a:off x="471537" y="5292086"/>
          <a:ext cx="5934744" cy="328461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541639"/>
                <a:gridCol w="1393105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Категории</a:t>
                      </a:r>
                      <a:r>
                        <a:rPr lang="ru-RU" sz="1100" baseline="0" dirty="0" smtClean="0"/>
                        <a:t> граждан</a:t>
                      </a:r>
                      <a:endParaRPr lang="ru-RU" sz="11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% от общего числа обратившихся</a:t>
                      </a:r>
                      <a:endParaRPr lang="ru-RU" sz="11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Граждане </a:t>
                      </a:r>
                      <a:r>
                        <a:rPr lang="ru-RU" sz="1200" dirty="0" err="1" smtClean="0"/>
                        <a:t>предпенсионного</a:t>
                      </a:r>
                      <a:r>
                        <a:rPr lang="ru-RU" sz="1200" dirty="0" smtClean="0"/>
                        <a:t> возраста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8,2%</a:t>
                      </a:r>
                      <a:endParaRPr lang="ru-RU" sz="15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Освобожденные из учреждений, исполняющих наказание в виде лишения свободы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1,1%</a:t>
                      </a:r>
                      <a:endParaRPr lang="ru-RU" sz="15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Инвалиды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4,3%</a:t>
                      </a:r>
                      <a:endParaRPr lang="ru-RU" sz="15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Стремящиеся возобновить</a:t>
                      </a:r>
                      <a:r>
                        <a:rPr lang="ru-RU" sz="1200" baseline="0" dirty="0" smtClean="0"/>
                        <a:t> трудовую деятельность после длительного (более года) перерыва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13,3%</a:t>
                      </a:r>
                      <a:endParaRPr lang="ru-RU" sz="15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Граждане впервые ищущие работы (ранее не работавшие)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5,9%</a:t>
                      </a:r>
                      <a:endParaRPr lang="ru-RU" sz="15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Выпускники образовательных организаций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1,1%</a:t>
                      </a:r>
                      <a:endParaRPr lang="ru-RU" sz="15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Родители,</a:t>
                      </a:r>
                      <a:r>
                        <a:rPr lang="ru-RU" sz="1200" baseline="0" dirty="0" smtClean="0"/>
                        <a:t> имеющие несовершеннолетних детей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18,2%</a:t>
                      </a:r>
                      <a:endParaRPr lang="ru-RU" sz="15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290121833"/>
              </p:ext>
            </p:extLst>
          </p:nvPr>
        </p:nvGraphicFramePr>
        <p:xfrm>
          <a:off x="3345718" y="2786550"/>
          <a:ext cx="3294112" cy="2394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69246" y="4865181"/>
            <a:ext cx="1024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30-39 лет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5685" y="4283973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Структура безработных </a:t>
            </a:r>
            <a:r>
              <a:rPr lang="ru-RU" sz="1400" dirty="0" smtClean="0"/>
              <a:t>граждан:</a:t>
            </a:r>
            <a:endParaRPr lang="ru-RU" sz="14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75183997"/>
              </p:ext>
            </p:extLst>
          </p:nvPr>
        </p:nvGraphicFramePr>
        <p:xfrm>
          <a:off x="332656" y="4572001"/>
          <a:ext cx="286696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11361" y="1403648"/>
            <a:ext cx="5621215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50" dirty="0" smtClean="0"/>
              <a:t>Динамика численности безработных граждан:</a:t>
            </a:r>
            <a:endParaRPr lang="ru-RU" sz="1450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777817938"/>
              </p:ext>
            </p:extLst>
          </p:nvPr>
        </p:nvGraphicFramePr>
        <p:xfrm>
          <a:off x="265782" y="1684170"/>
          <a:ext cx="6495603" cy="2665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89248" y="261189"/>
            <a:ext cx="6048672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769 граждан,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снятых с учета службы занятости (в 2016г.  854 человека),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488 человек трудоустроены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(63,5%) – что на 14,7% меньше, чем в 2016г.</a:t>
            </a:r>
          </a:p>
          <a:p>
            <a:pPr lvl="0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В установленном порядке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436 человек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признаны безработными, что на 9,2% меньше, чем в аналогичный период 2016г. (480 человек).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На 01.08.2017г. численность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безработных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 составила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382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что на 8,2% меньше, чем за соответствующий период 2016 года (416 человек).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482734796"/>
              </p:ext>
            </p:extLst>
          </p:nvPr>
        </p:nvGraphicFramePr>
        <p:xfrm>
          <a:off x="3470512" y="4591424"/>
          <a:ext cx="3294112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731372842"/>
              </p:ext>
            </p:extLst>
          </p:nvPr>
        </p:nvGraphicFramePr>
        <p:xfrm>
          <a:off x="263724" y="6347901"/>
          <a:ext cx="3261321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44190" y="6950560"/>
            <a:ext cx="635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ВПО</a:t>
            </a:r>
            <a:endParaRPr lang="ru-RU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2564904" y="6986629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9 классов</a:t>
            </a:r>
            <a:endParaRPr lang="ru-RU" sz="1100" dirty="0"/>
          </a:p>
        </p:txBody>
      </p:sp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3734752691"/>
              </p:ext>
            </p:extLst>
          </p:nvPr>
        </p:nvGraphicFramePr>
        <p:xfrm>
          <a:off x="3356992" y="6444208"/>
          <a:ext cx="34290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432476" y="6555742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и</a:t>
            </a:r>
            <a:r>
              <a:rPr lang="ru-RU" sz="1050" dirty="0" smtClean="0"/>
              <a:t>стечение срока трудового договора</a:t>
            </a:r>
            <a:endParaRPr lang="ru-RU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3306316" y="4870782"/>
            <a:ext cx="1203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старше 50 лет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5256425" y="6193388"/>
            <a:ext cx="843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40-49 лет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900528" y="564124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30-39 лет</a:t>
            </a:r>
            <a:endParaRPr lang="ru-RU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6034188" y="4886171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21-29 лет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7441" y="4572000"/>
            <a:ext cx="5928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Коэффициент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напряженности на рынке труда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показывающий сколько человек, </a:t>
            </a:r>
            <a:r>
              <a:rPr lang="ru-RU" sz="1200" u="sng" dirty="0">
                <a:latin typeface="Arial" panose="020B0604020202020204" pitchFamily="34" charset="0"/>
                <a:cs typeface="Arial" panose="020B0604020202020204" pitchFamily="34" charset="0"/>
              </a:rPr>
              <a:t>ищущих работу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претендует на 1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вакансию составил –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1,25%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6672" y="399593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Количество заявленных вакансий </a:t>
            </a:r>
            <a:r>
              <a:rPr lang="ru-RU" dirty="0" smtClean="0"/>
              <a:t>– 339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898139"/>
              </p:ext>
            </p:extLst>
          </p:nvPr>
        </p:nvGraphicFramePr>
        <p:xfrm>
          <a:off x="510927" y="323528"/>
          <a:ext cx="5934744" cy="345638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541639"/>
                <a:gridCol w="1393105"/>
              </a:tblGrid>
              <a:tr h="1929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Категории</a:t>
                      </a:r>
                      <a:r>
                        <a:rPr lang="ru-RU" sz="1100" baseline="0" dirty="0" smtClean="0"/>
                        <a:t> безработных граждан</a:t>
                      </a:r>
                      <a:endParaRPr lang="ru-RU" sz="11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% от общего числа безработных</a:t>
                      </a:r>
                      <a:endParaRPr lang="ru-RU" sz="11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375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Граждане </a:t>
                      </a:r>
                      <a:r>
                        <a:rPr lang="ru-RU" sz="1200" dirty="0" err="1" smtClean="0"/>
                        <a:t>предпенсионного</a:t>
                      </a:r>
                      <a:r>
                        <a:rPr lang="ru-RU" sz="1200" dirty="0" smtClean="0"/>
                        <a:t> возраста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18,3%</a:t>
                      </a:r>
                      <a:endParaRPr lang="ru-RU" sz="15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Инвалиды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5,8%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Стремящиеся возобновить</a:t>
                      </a:r>
                      <a:r>
                        <a:rPr lang="ru-RU" sz="1200" baseline="0" dirty="0" smtClean="0"/>
                        <a:t> трудовую деятельность после длительного (более года) перерыва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8,4%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Граждане впервые ищущие работы (ранее не работавшие)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2,4%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Выпускники образовательных организаций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0,8%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Родители,</a:t>
                      </a:r>
                      <a:r>
                        <a:rPr lang="ru-RU" sz="1200" baseline="0" dirty="0" smtClean="0"/>
                        <a:t> имеющие несовершеннолетних детей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21,2%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6672" y="536408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Коэффициент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напряженности на рынке труда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показывающий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сколько </a:t>
            </a:r>
            <a:r>
              <a:rPr lang="ru-RU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безработных граждан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претендует на 1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вакансию составил –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1,13%</a:t>
            </a:r>
          </a:p>
        </p:txBody>
      </p:sp>
    </p:spTree>
    <p:extLst>
      <p:ext uri="{BB962C8B-B14F-4D97-AF65-F5344CB8AC3E}">
        <p14:creationId xmlns:p14="http://schemas.microsoft.com/office/powerpoint/2010/main" val="40103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656" y="25152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Наиболее востребованные профессии: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573680"/>
              </p:ext>
            </p:extLst>
          </p:nvPr>
        </p:nvGraphicFramePr>
        <p:xfrm>
          <a:off x="332656" y="755576"/>
          <a:ext cx="5904656" cy="78333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456384"/>
                <a:gridCol w="936104"/>
                <a:gridCol w="1512168"/>
              </a:tblGrid>
              <a:tr h="3600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 профессии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Кол-во вакансий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Средняя заработная плата</a:t>
                      </a:r>
                      <a:endParaRPr lang="ru-RU" sz="1200" dirty="0"/>
                    </a:p>
                  </a:txBody>
                  <a:tcPr/>
                </a:tc>
              </a:tr>
              <a:tr h="19087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Овощевод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9000</a:t>
                      </a:r>
                      <a:endParaRPr lang="ru-RU" sz="1200" dirty="0"/>
                    </a:p>
                  </a:txBody>
                  <a:tcPr/>
                </a:tc>
              </a:tr>
              <a:tr h="27659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Уборщик</a:t>
                      </a:r>
                      <a:r>
                        <a:rPr lang="ru-RU" sz="1200" baseline="0" dirty="0" smtClean="0"/>
                        <a:t> производственных и служебных помещений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9583</a:t>
                      </a:r>
                      <a:endParaRPr lang="ru-RU" sz="1200" dirty="0"/>
                    </a:p>
                  </a:txBody>
                  <a:tcPr/>
                </a:tc>
              </a:tr>
              <a:tr h="1794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Медицинская сестра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12044</a:t>
                      </a:r>
                      <a:endParaRPr lang="ru-RU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Кухонный рабочий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9400</a:t>
                      </a:r>
                    </a:p>
                  </a:txBody>
                  <a:tcPr/>
                </a:tc>
              </a:tr>
              <a:tr h="13484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Воспитатель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8950</a:t>
                      </a:r>
                      <a:endParaRPr lang="ru-RU" sz="1200" dirty="0"/>
                    </a:p>
                  </a:txBody>
                  <a:tcPr/>
                </a:tc>
              </a:tr>
              <a:tr h="22056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Главный</a:t>
                      </a:r>
                      <a:r>
                        <a:rPr lang="ru-RU" sz="1200" baseline="0" dirty="0" smtClean="0"/>
                        <a:t> врач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9752</a:t>
                      </a:r>
                      <a:endParaRPr lang="ru-RU" sz="1200" dirty="0"/>
                    </a:p>
                  </a:txBody>
                  <a:tcPr/>
                </a:tc>
              </a:tr>
              <a:tr h="1276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Обработчик птицы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16300</a:t>
                      </a:r>
                      <a:endParaRPr lang="ru-RU" sz="1200" dirty="0"/>
                    </a:p>
                  </a:txBody>
                  <a:tcPr/>
                </a:tc>
              </a:tr>
              <a:tr h="17864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Специалист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11961</a:t>
                      </a:r>
                      <a:endParaRPr lang="ru-RU" sz="1200" dirty="0"/>
                    </a:p>
                  </a:txBody>
                  <a:tcPr/>
                </a:tc>
              </a:tr>
              <a:tr h="15768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Младший инспектор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20000</a:t>
                      </a:r>
                      <a:endParaRPr lang="ru-RU" sz="1200" dirty="0"/>
                    </a:p>
                  </a:txBody>
                  <a:tcPr/>
                </a:tc>
              </a:tr>
              <a:tr h="275416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Тракторист-машинист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сельскохозяйственного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производства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13333</a:t>
                      </a:r>
                      <a:endParaRPr lang="ru-RU" sz="1200" dirty="0"/>
                    </a:p>
                  </a:txBody>
                  <a:tcPr/>
                </a:tc>
              </a:tr>
              <a:tr h="11729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Водитель автомобиля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13900</a:t>
                      </a:r>
                      <a:endParaRPr lang="ru-RU" sz="1200" dirty="0"/>
                    </a:p>
                  </a:txBody>
                  <a:tcPr/>
                </a:tc>
              </a:tr>
              <a:tr h="20301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Государственный налоговый инспектор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13000</a:t>
                      </a:r>
                      <a:endParaRPr lang="ru-RU" sz="1200" dirty="0"/>
                    </a:p>
                  </a:txBody>
                  <a:tcPr/>
                </a:tc>
              </a:tr>
              <a:tr h="14472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Подсобный рабочий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14541</a:t>
                      </a:r>
                      <a:endParaRPr lang="ru-RU" sz="1200" dirty="0"/>
                    </a:p>
                  </a:txBody>
                  <a:tcPr/>
                </a:tc>
              </a:tr>
              <a:tr h="2304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Младший</a:t>
                      </a:r>
                      <a:r>
                        <a:rPr lang="ru-RU" sz="1200" baseline="0" dirty="0" smtClean="0"/>
                        <a:t> инспектор отдела режима и охраны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30000</a:t>
                      </a:r>
                      <a:endParaRPr lang="ru-RU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Швея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12250</a:t>
                      </a:r>
                      <a:endParaRPr lang="ru-RU" sz="1200" dirty="0"/>
                    </a:p>
                  </a:txBody>
                  <a:tcPr/>
                </a:tc>
              </a:tr>
              <a:tr h="1858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Бухгалтер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13166</a:t>
                      </a:r>
                      <a:endParaRPr lang="ru-RU" sz="1200" dirty="0"/>
                    </a:p>
                  </a:txBody>
                  <a:tcPr/>
                </a:tc>
              </a:tr>
              <a:tr h="12756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Музыкальный руководитель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9642</a:t>
                      </a:r>
                      <a:endParaRPr lang="ru-RU" sz="12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Фельдшер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13476</a:t>
                      </a:r>
                      <a:endParaRPr lang="ru-RU" sz="12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Врач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12370</a:t>
                      </a:r>
                      <a:endParaRPr lang="ru-RU" sz="12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Повар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8900</a:t>
                      </a:r>
                      <a:endParaRPr lang="ru-RU" sz="12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Полицейский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24470</a:t>
                      </a:r>
                      <a:endParaRPr lang="ru-RU" sz="12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Санитарка (мойщица)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8123</a:t>
                      </a:r>
                      <a:endParaRPr lang="ru-RU" sz="12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Сторож (вахтер)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8770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4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32353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Реализация государственной </a:t>
            </a:r>
            <a:r>
              <a:rPr lang="ru-RU" dirty="0" smtClean="0"/>
              <a:t>программы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«Содействие занятости  населения»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0649" y="969866"/>
            <a:ext cx="6264696" cy="17120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Трудоустроены 488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человек,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том числе: 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инвалиды - 8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выпускники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организаций - 2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имеющие несовершеннолетних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 – 85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испытывающие трудности - 12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2657" y="2843808"/>
            <a:ext cx="6192688" cy="128377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Трудоустроено на временные и </a:t>
            </a:r>
            <a:r>
              <a:rPr lang="ru-RU" sz="1600" dirty="0" smtClean="0"/>
              <a:t>общественные </a:t>
            </a:r>
          </a:p>
          <a:p>
            <a:pPr algn="ctr"/>
            <a:r>
              <a:rPr lang="ru-RU" sz="1600" dirty="0" smtClean="0"/>
              <a:t>работы</a:t>
            </a:r>
            <a:r>
              <a:rPr lang="ru-RU" sz="1600" dirty="0"/>
              <a:t>:</a:t>
            </a:r>
          </a:p>
          <a:p>
            <a:r>
              <a:rPr lang="ru-RU" sz="1600" dirty="0" smtClean="0"/>
              <a:t>школьники - 212</a:t>
            </a:r>
            <a:endParaRPr lang="ru-RU" sz="1600" dirty="0"/>
          </a:p>
          <a:p>
            <a:r>
              <a:rPr lang="ru-RU" sz="1600" dirty="0" smtClean="0"/>
              <a:t>безработные граждане - 63</a:t>
            </a:r>
            <a:endParaRPr 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7804" y="4355976"/>
            <a:ext cx="6264696" cy="16561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Оказано государственных услуг: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Профориентация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704 гражданам (услуг - 729);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Психологическая поддержка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41 гражданину (услуг – 42);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адаптация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гражданам (услуг – 47);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448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122 работодателя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1231" y="6660232"/>
            <a:ext cx="6408712" cy="16561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граждан приступили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профессиональному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обучению</a:t>
            </a: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В том числе: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безработных граждан;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женщины, находящиеся в отпуске по уходу за ребенком до 3-х лет;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пенсионер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683</TotalTime>
  <Words>684</Words>
  <Application>Microsoft Office PowerPoint</Application>
  <PresentationFormat>Экран (4:3)</PresentationFormat>
  <Paragraphs>193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Золотарева Мария Алексеевна</dc:creator>
  <cp:lastModifiedBy>Varlamova</cp:lastModifiedBy>
  <cp:revision>60</cp:revision>
  <cp:lastPrinted>2017-08-09T06:00:17Z</cp:lastPrinted>
  <dcterms:created xsi:type="dcterms:W3CDTF">2017-06-23T05:32:50Z</dcterms:created>
  <dcterms:modified xsi:type="dcterms:W3CDTF">2017-08-11T05:57:10Z</dcterms:modified>
</cp:coreProperties>
</file>